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31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- /Kapitelfolien" id="{ECD1D396-0022-364A-99A5-6FEEDFC33787}">
          <p14:sldIdLst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  <p14:section name="Inhaltsfolien" id="{E29185E7-3195-734A-BA34-D75346D99764}">
          <p14:sldIdLst/>
        </p14:section>
        <p14:section name="Bildfolien" id="{999731A1-D717-7749-8534-2A7530CE85E6}">
          <p14:sldIdLst/>
        </p14:section>
        <p14:section name="Grafiken" id="{86E1E28C-AFED-4847-8769-900918ACC23D}">
          <p14:sldIdLst/>
        </p14:section>
        <p14:section name="Illustrationen" id="{02CC9DFC-02DD-6B4A-B851-7AD2B1478E41}">
          <p14:sldIdLst/>
        </p14:section>
        <p14:section name="Icons" id="{01BEB9A6-D4B8-714D-80BF-43F90C012ECE}">
          <p14:sldIdLst/>
        </p14:section>
        <p14:section name="Tags" id="{AC20BE7D-98AD-2F4B-A50E-C0D6F77DDA6E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2" autoAdjust="0"/>
    <p:restoredTop sz="73261" autoAdjust="0"/>
  </p:normalViewPr>
  <p:slideViewPr>
    <p:cSldViewPr snapToGrid="0">
      <p:cViewPr varScale="1">
        <p:scale>
          <a:sx n="108" d="100"/>
          <a:sy n="108" d="100"/>
        </p:scale>
        <p:origin x="17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C9385-0902-3148-B397-A5E95B8C61B7}" type="datetimeFigureOut">
              <a:rPr lang="de-DE" smtClean="0"/>
              <a:t>27.01.2026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3A0D2-D543-6C44-8201-56C70C8E78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69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A0D2-D543-6C44-8201-56C70C8E789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27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A0D2-D543-6C44-8201-56C70C8E789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72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43A0D2-D543-6C44-8201-56C70C8E789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73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Full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991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Keyvisual-Full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10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Foto-Full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25D08E0-680F-9CFC-8662-131DE4D9C1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88264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 descr="Logo Landeshauptstadt München, Referat für Bildung und Sport">
            <a:extLst>
              <a:ext uri="{FF2B5EF4-FFF2-40B4-BE49-F238E27FC236}">
                <a16:creationId xmlns:a16="http://schemas.microsoft.com/office/drawing/2014/main" id="{D8E232C2-DF1D-2CD4-9C08-59EF78A00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6535" y="303213"/>
            <a:ext cx="1130399" cy="3851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35694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Foto-Full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25D08E0-680F-9CFC-8662-131DE4D9C1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882649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 descr="Logo Landeshauptstadt München, Referat für Bildung und Sport">
            <a:extLst>
              <a:ext uri="{FF2B5EF4-FFF2-40B4-BE49-F238E27FC236}">
                <a16:creationId xmlns:a16="http://schemas.microsoft.com/office/drawing/2014/main" id="{D8E232C2-DF1D-2CD4-9C08-59EF78A00A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96535" y="303213"/>
            <a:ext cx="1130399" cy="3851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2589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folie-Foto-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5">
            <a:extLst>
              <a:ext uri="{FF2B5EF4-FFF2-40B4-BE49-F238E27FC236}">
                <a16:creationId xmlns:a16="http://schemas.microsoft.com/office/drawing/2014/main" id="{02B76105-7F73-A476-F070-4F9BEB9183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453" y="1492251"/>
            <a:ext cx="380623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45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Keyvisual-Par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453" y="1492251"/>
            <a:ext cx="380623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Grafik 2" descr="Logo Landeshauptstadt München, Referat für Bildung und Sport">
            <a:extLst>
              <a:ext uri="{FF2B5EF4-FFF2-40B4-BE49-F238E27FC236}">
                <a16:creationId xmlns:a16="http://schemas.microsoft.com/office/drawing/2014/main" id="{10C286AC-A056-F97D-E5E9-6A7236196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21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Keyvisual-P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453" y="1492251"/>
            <a:ext cx="380623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tx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6273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Agend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FC765D90-3D56-C06A-97EA-D373447255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941" y="303213"/>
            <a:ext cx="6155697" cy="910339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3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2-zeilige Headline (H2)</a:t>
            </a:r>
            <a:br>
              <a:rPr lang="de-DE" dirty="0"/>
            </a:br>
            <a:r>
              <a:rPr lang="de-DE" dirty="0"/>
              <a:t>Arial, 30Pt.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3332AB4F-968A-D9FE-4A5F-E16B797925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43" y="1902483"/>
            <a:ext cx="6783627" cy="289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9EF6B3B8-4317-3228-951D-011A9CDA85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943" y="2362521"/>
            <a:ext cx="6783627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C621088-5535-B9A1-EA94-18D7F89C3E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942" y="2851516"/>
            <a:ext cx="6783627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1BB60076-85FB-7D2A-3394-0EF3F572A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942" y="3340511"/>
            <a:ext cx="6783627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A23FC5CA-C2B9-7598-5588-63A065A0A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941" y="3830018"/>
            <a:ext cx="6783627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B4B2B99-7F92-4C63-9DE9-01CA02107F9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1E55894-92D3-935E-0397-E27F719F539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34AC83D-7732-4B02-95ED-577598AE00F8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524A7AC-03AE-B295-C418-4019F68EF0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6882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Agend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782CDFB5-C695-1429-5695-570E8D6E8C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942" y="303213"/>
            <a:ext cx="6155696" cy="896403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3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2-zeilige Headline (H2)</a:t>
            </a:r>
            <a:br>
              <a:rPr lang="de-DE" dirty="0"/>
            </a:br>
            <a:r>
              <a:rPr lang="de-DE" dirty="0"/>
              <a:t>Arial, 30Pt.</a:t>
            </a:r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3332AB4F-968A-D9FE-4A5F-E16B797925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944" y="1902483"/>
            <a:ext cx="3276340" cy="289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9EF6B3B8-4317-3228-951D-011A9CDA85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944" y="2362521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C621088-5535-B9A1-EA94-18D7F89C3E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943" y="2851516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1BB60076-85FB-7D2A-3394-0EF3F572AA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8943" y="3340511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A23FC5CA-C2B9-7598-5588-63A065A0A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8942" y="3830018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3" name="Textplatzhalter 9">
            <a:extLst>
              <a:ext uri="{FF2B5EF4-FFF2-40B4-BE49-F238E27FC236}">
                <a16:creationId xmlns:a16="http://schemas.microsoft.com/office/drawing/2014/main" id="{161DA245-E073-3FDD-04A3-199BB39F09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76230" y="1902483"/>
            <a:ext cx="3276340" cy="2895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012FA0AB-937C-0703-A52A-075664C35C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76230" y="2362521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5" name="Textplatzhalter 9">
            <a:extLst>
              <a:ext uri="{FF2B5EF4-FFF2-40B4-BE49-F238E27FC236}">
                <a16:creationId xmlns:a16="http://schemas.microsoft.com/office/drawing/2014/main" id="{8EE70642-D5E8-F40C-B68C-282EF0BCFF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76229" y="2851516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6" name="Textplatzhalter 9">
            <a:extLst>
              <a:ext uri="{FF2B5EF4-FFF2-40B4-BE49-F238E27FC236}">
                <a16:creationId xmlns:a16="http://schemas.microsoft.com/office/drawing/2014/main" id="{20569C38-FDB7-D2C0-376F-06D405B3D8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976229" y="3340511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878F07AD-429B-F2E1-9890-89DE008299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76228" y="3830018"/>
            <a:ext cx="3276340" cy="3185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Agendapunkt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906896-1890-013E-4111-E55B8C50AD8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BCC94E-9C2B-9E9F-E301-3C28013625A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B0A60B50-C297-48B0-8F79-831EE9086EDC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40CBEC-544C-9756-CB44-CC7C3E6ABEC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516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-Keyvisual-P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95049A94-F707-32BB-2BBE-36A100AD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455" y="1492251"/>
            <a:ext cx="3806233" cy="127298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 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792B9BD-CD02-41F4-1749-5C17DB4068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3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267CF38-D704-0080-405B-75A3FE60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74566F-20F7-E705-C85D-A3E73D93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0EC21-352E-458F-A564-16F9C9E9326E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902E4D2-90C1-0C22-25BA-CF481B28D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487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-Foto-Par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4" descr="Beschreibung einfügen">
            <a:extLst>
              <a:ext uri="{FF2B5EF4-FFF2-40B4-BE49-F238E27FC236}">
                <a16:creationId xmlns:a16="http://schemas.microsoft.com/office/drawing/2014/main" id="{4133663C-983E-6CCF-2C16-BD9179C027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571999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95049A94-F707-32BB-2BBE-36A100AD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455" y="1492251"/>
            <a:ext cx="3806233" cy="127298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 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8D634642-9A68-4130-350C-1359EC80CE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3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A994042-8296-CEB6-3DEE-FA520C31CC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255204-6A73-C099-A72B-03FAA95B330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6CD7ABB-F9A9-4B07-BFDD-AFDEC676BDFB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D416A3C-8ACC-CB91-161F-EAD6AB1B5C1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30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Full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09A87F-67D3-1E34-D3EB-ADC0CF1A86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7065" y="303213"/>
            <a:ext cx="3078543" cy="173038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  <a:lvl2pPr marL="177800" indent="0">
              <a:buNone/>
              <a:defRPr/>
            </a:lvl2pPr>
            <a:lvl3pPr marL="361950" indent="0">
              <a:buNone/>
              <a:defRPr/>
            </a:lvl3pPr>
            <a:lvl4pPr marL="539750" indent="0">
              <a:buNone/>
              <a:defRPr/>
            </a:lvl4pPr>
            <a:lvl5pPr marL="717550" indent="0">
              <a:buNone/>
              <a:defRPr/>
            </a:lvl5pPr>
          </a:lstStyle>
          <a:p>
            <a:pPr lvl="0"/>
            <a:r>
              <a:rPr lang="de-DE" dirty="0"/>
              <a:t>Städtische Balthasar-Neumann-Realschule</a:t>
            </a:r>
          </a:p>
        </p:txBody>
      </p:sp>
    </p:spTree>
    <p:extLst>
      <p:ext uri="{BB962C8B-B14F-4D97-AF65-F5344CB8AC3E}">
        <p14:creationId xmlns:p14="http://schemas.microsoft.com/office/powerpoint/2010/main" val="4055047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C4F621D-C3AC-665E-1CD7-05C6AC68B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263" y="1492251"/>
            <a:ext cx="5940425" cy="1265658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 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53BF2F6B-192A-A842-A865-A811A5E0DA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3" y="2967015"/>
            <a:ext cx="59404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5F6218-55FA-ABE0-D4B3-E3BDFFBE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4100276-A939-4630-5A38-3E3A0D86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831B-BB08-4861-8D10-3CC139B6134F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EDF716E-094F-032D-42FD-C858DD6F3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7761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F0932945-2E59-0B5A-3465-2F8C5984F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263" y="1492251"/>
            <a:ext cx="5940425" cy="1265658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 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68FD482F-AB6D-492D-41F7-51F84EE006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3" y="2967015"/>
            <a:ext cx="5956886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428E69C-1A7B-3CEE-EB23-74E0082E2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B81C26-F104-28B7-E9C9-7D2A31A6C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8727-0046-4A28-B229-FE0667795362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AAE3642-21D9-5ABE-A3EB-A7AFC9CB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7570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Illustra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CC4F621D-C3AC-665E-1CD7-05C6AC68BC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263" y="1492251"/>
            <a:ext cx="5940425" cy="1265658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 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28051599-87D5-8538-30DC-3BDE9DC0E5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3" y="2967015"/>
            <a:ext cx="59404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1832BAC-20A8-66F3-0086-65ECC3D4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87000A3-005E-D76F-9B3E-F8E31D435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0E45-5EE5-498C-8C0E-DEBFF1324448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926360D-2F56-8D6A-A886-8CA6EC9C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8368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95049A94-F707-32BB-2BBE-36A100AD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455" y="1492251"/>
            <a:ext cx="3806233" cy="127298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3-zeilige Headline (H2), </a:t>
            </a:r>
            <a:br>
              <a:rPr lang="de-DE" dirty="0"/>
            </a:br>
            <a:r>
              <a:rPr lang="de-DE" dirty="0"/>
              <a:t>Arial 30Pt.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D6D3A9D-2E64-A3F1-F833-1EE85D5BD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2439204-3444-DD41-D360-9966AD2C4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467AD5-4C74-4EE4-5919-7539015BC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D81A-2BEC-4A22-BF60-27E0FD166DC4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9E4698-24D1-368A-333C-E4E985F6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537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95049A94-F707-32BB-2BBE-36A100ADB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455" y="1492251"/>
            <a:ext cx="3806233" cy="127298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3-zeilige Headline (H2), </a:t>
            </a:r>
            <a:br>
              <a:rPr lang="de-DE" dirty="0"/>
            </a:br>
            <a:r>
              <a:rPr lang="de-DE" dirty="0"/>
              <a:t>Arial 30Pt.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4F33F84-3F3A-7534-4C3F-AF08A3A351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3" y="2967015"/>
            <a:ext cx="380623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B606507-6437-BDE4-704A-8C0930F5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FB7092-71AD-D0CF-98A5-4DA7CCC4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34C-A671-4BDE-829F-8B3C9BA47DEA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6637FEB-BE88-B0E0-A0F2-E096AA98E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5813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2">
            <a:extLst>
              <a:ext uri="{FF2B5EF4-FFF2-40B4-BE49-F238E27FC236}">
                <a16:creationId xmlns:a16="http://schemas.microsoft.com/office/drawing/2014/main" id="{DBAB7D33-3F6B-F1E4-7EB6-BF815800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263" y="1492249"/>
            <a:ext cx="5940425" cy="859065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(H2), </a:t>
            </a:r>
            <a:br>
              <a:rPr lang="de-DE" dirty="0"/>
            </a:br>
            <a:r>
              <a:rPr lang="de-DE" dirty="0"/>
              <a:t>Arial 30Pt.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A05CD454-0535-3A36-2777-C981A77391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1" y="2571750"/>
            <a:ext cx="5940425" cy="14049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E690270-C8A4-9129-1A5A-ECBD2741E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1E1CC7-A496-6909-73C6-86F73D85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37AA-39AC-4E45-B82E-D0A1522554AB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375F4F-47E0-65C4-8897-C750B7BA2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655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2">
            <a:extLst>
              <a:ext uri="{FF2B5EF4-FFF2-40B4-BE49-F238E27FC236}">
                <a16:creationId xmlns:a16="http://schemas.microsoft.com/office/drawing/2014/main" id="{DBAB7D33-3F6B-F1E4-7EB6-BF8158002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5263" y="1492251"/>
            <a:ext cx="5940425" cy="859064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 </a:t>
            </a:r>
            <a:br>
              <a:rPr lang="de-DE" dirty="0"/>
            </a:br>
            <a:r>
              <a:rPr lang="de-DE" dirty="0"/>
              <a:t>Arial 30Pt.</a:t>
            </a:r>
          </a:p>
        </p:txBody>
      </p:sp>
      <p:sp>
        <p:nvSpPr>
          <p:cNvPr id="2" name="Untertitel 2">
            <a:extLst>
              <a:ext uri="{FF2B5EF4-FFF2-40B4-BE49-F238E27FC236}">
                <a16:creationId xmlns:a16="http://schemas.microsoft.com/office/drawing/2014/main" id="{9469D55C-84E5-D306-7E7E-DFDBE37811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1" y="2571750"/>
            <a:ext cx="5940425" cy="14049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74FAB5-B955-B15A-341A-14339A70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BC99D4-C65B-6B23-4C0A-C1E15084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19B0D-5328-4294-A121-1F212A5A9AB4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2D922F-818B-40EF-1657-5A0D3A21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6666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Bil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4" descr="Beschreibung einfügen">
            <a:extLst>
              <a:ext uri="{FF2B5EF4-FFF2-40B4-BE49-F238E27FC236}">
                <a16:creationId xmlns:a16="http://schemas.microsoft.com/office/drawing/2014/main" id="{4133663C-983E-6CCF-2C16-BD9179C027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4571999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B61964ED-3F81-F102-173C-7D64860AB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69455" y="1492250"/>
            <a:ext cx="3806234" cy="24844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Text, Arial 18Pt.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9D9E075-6042-78D6-80B8-DC70CC003D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EFADC77-7688-8260-6FA1-40484EFCAC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112941E-E27D-4636-BF5E-E940F49C4EC9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7761156-C878-4BE3-7589-AB1A4015CC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50066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2">
            <a:extLst>
              <a:ext uri="{FF2B5EF4-FFF2-40B4-BE49-F238E27FC236}">
                <a16:creationId xmlns:a16="http://schemas.microsoft.com/office/drawing/2014/main" id="{0F8CFE91-8708-0708-C813-4964AD3D3E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5" y="1492250"/>
            <a:ext cx="5940424" cy="24844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Text, Arial 18Pt.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AC38C2-62FE-5D59-449F-CBEC0B66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85D20D-F4AF-5D9D-30D4-AE72385E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5207-34D6-484D-83E6-1AE8D30F92E3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59E2721-75D1-EFED-26A1-A6383E3A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486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Keyvisual-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2">
            <a:extLst>
              <a:ext uri="{FF2B5EF4-FFF2-40B4-BE49-F238E27FC236}">
                <a16:creationId xmlns:a16="http://schemas.microsoft.com/office/drawing/2014/main" id="{66623798-B0A1-BD04-DACB-B7F7950E9F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735265" y="1492251"/>
            <a:ext cx="5940424" cy="2484438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Text, Arial 18Pt.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AAD3E9-A855-A956-447C-F946C0D5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A3245B-E794-2FED-3A27-4C007D54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FFF4B-4277-49CD-9DA9-9E855C444F13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45F1B5-E06E-C4B2-7F01-DD554A7B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359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Full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39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>
            <a:extLst>
              <a:ext uri="{FF2B5EF4-FFF2-40B4-BE49-F238E27FC236}">
                <a16:creationId xmlns:a16="http://schemas.microsoft.com/office/drawing/2014/main" id="{6B0E6B56-C4F1-8512-ED8C-9BEA2D243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945" y="2651972"/>
            <a:ext cx="6947856" cy="80528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177800" indent="-177800">
              <a:buFont typeface="Arial" panose="020B0604020202020204" pitchFamily="34" charset="0"/>
              <a:buChar char="•"/>
              <a:defRPr sz="2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Punkt 1</a:t>
            </a:r>
          </a:p>
          <a:p>
            <a:r>
              <a:rPr lang="de-DE" dirty="0"/>
              <a:t>Punkt 2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7A1C620C-EA90-D478-E75B-BB07092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943" y="1492251"/>
            <a:ext cx="6947857" cy="944696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3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2-zeilige Headline (H2)</a:t>
            </a:r>
            <a:br>
              <a:rPr lang="de-DE" dirty="0"/>
            </a:br>
            <a:r>
              <a:rPr lang="de-DE" dirty="0"/>
              <a:t>Arial, 30Pt.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913FC59-AB41-B2B7-8ECF-5ECBD6AED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15A12F-740E-2B8E-4FAE-AC290059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F9B81C3-5D42-49B7-B05B-072F5507494F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B71154E-E297-C673-1E74-7FB620968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9829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2">
            <a:extLst>
              <a:ext uri="{FF2B5EF4-FFF2-40B4-BE49-F238E27FC236}">
                <a16:creationId xmlns:a16="http://schemas.microsoft.com/office/drawing/2014/main" id="{C4DAD704-CDF2-092C-1EB0-A3D8FACD12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4" y="1492250"/>
            <a:ext cx="6156324" cy="2484438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Text, Arial 18Pt.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BA84277-6DBF-D96F-F314-B1AB71D3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96079C-297A-0703-6B8D-2544165A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94B237CC-B60B-474D-833A-5A53457E9846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4718AA-A10F-8C52-E44A-73588FA4A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456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>
            <a:extLst>
              <a:ext uri="{FF2B5EF4-FFF2-40B4-BE49-F238E27FC236}">
                <a16:creationId xmlns:a16="http://schemas.microsoft.com/office/drawing/2014/main" id="{7063CC86-6742-837D-2C3D-D0BA3CF69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942" y="303213"/>
            <a:ext cx="6165807" cy="900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3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2-zeilige Headline (H2)</a:t>
            </a:r>
            <a:br>
              <a:rPr lang="de-DE" dirty="0"/>
            </a:br>
            <a:r>
              <a:rPr lang="de-DE" dirty="0"/>
              <a:t>Arial, 30Pt.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BED6DD3A-969B-AF3D-111C-E2FA6296CF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1492250"/>
            <a:ext cx="6948487" cy="24844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Text, Arial 18Pt.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4162CBD-6683-8454-1BC3-F307591C8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7E30D2C-C341-3C34-84DC-CFF59016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7815115-3B9D-43D4-BBA8-5D3B8140DB8A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3F825C54-94A9-98DD-5334-C39DF7CF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365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Tex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568100E-916C-3AAA-15D5-4528280353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943" y="1492250"/>
            <a:ext cx="6947857" cy="2484437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Text, Arial 18Pt.</a:t>
            </a: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C3E55F00-35CC-DEDD-D04B-ED583F79AE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303213"/>
            <a:ext cx="6156325" cy="57142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2-zeilige Headline (H3)</a:t>
            </a:r>
            <a:br>
              <a:rPr lang="de-DE" dirty="0"/>
            </a:br>
            <a:r>
              <a:rPr lang="de-DE" dirty="0"/>
              <a:t>Arial 20 Pt.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CA1B0D-1175-AF12-1DA1-D8A1799D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1DA391-377E-CF85-13BC-CB5ECE21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854F174F-17B9-471C-9B96-FBE57087DC75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9B19643-FB9F-739E-81BC-A43EE22FF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1158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Bild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 descr="Beschreibung einfügen">
            <a:extLst>
              <a:ext uri="{FF2B5EF4-FFF2-40B4-BE49-F238E27FC236}">
                <a16:creationId xmlns:a16="http://schemas.microsoft.com/office/drawing/2014/main" id="{09FD12FB-D28A-B2ED-EC77-1C41209B9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6815" y="303213"/>
            <a:ext cx="3077162" cy="4020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4" descr="Beschreibung einfügen">
            <a:extLst>
              <a:ext uri="{FF2B5EF4-FFF2-40B4-BE49-F238E27FC236}">
                <a16:creationId xmlns:a16="http://schemas.microsoft.com/office/drawing/2014/main" id="{43E5CD4E-8328-4424-0933-003AB97DB2F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8943" y="303213"/>
            <a:ext cx="3077162" cy="4020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4C73BF3-6631-D6E5-F28C-90E78DAD210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5AA0838-9652-84C6-CC2F-787BEA56B9E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BEC421E-40F9-421A-9E07-015068D924F6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1C0A7F5-F098-2AE3-3F9D-6D09F5F14BE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94845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Bil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 descr="Beschreibung einfügen">
            <a:extLst>
              <a:ext uri="{FF2B5EF4-FFF2-40B4-BE49-F238E27FC236}">
                <a16:creationId xmlns:a16="http://schemas.microsoft.com/office/drawing/2014/main" id="{BA4E22B6-B39B-08D2-8EFE-F5B4871775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" y="0"/>
            <a:ext cx="9143996" cy="51435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C2B365-8365-02E1-7A98-FAB23579534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7A8FC8-4643-48D1-2826-8738CB0FB6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5014F64-000A-40B6-9533-6BAEFD7137FA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11" name="Textplatzhalter 3" descr="Logo Landeshauptstadt München, Referat für Bildung und Sport">
            <a:extLst>
              <a:ext uri="{FF2B5EF4-FFF2-40B4-BE49-F238E27FC236}">
                <a16:creationId xmlns:a16="http://schemas.microsoft.com/office/drawing/2014/main" id="{3FC2AD55-1F43-47EC-871C-D380FEAB348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6535" y="303213"/>
            <a:ext cx="1130399" cy="3851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 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AF8BF8-6D29-2F2F-414B-F716D3A64F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727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Bild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4" descr="Beschreibung einfügen">
            <a:extLst>
              <a:ext uri="{FF2B5EF4-FFF2-40B4-BE49-F238E27FC236}">
                <a16:creationId xmlns:a16="http://schemas.microsoft.com/office/drawing/2014/main" id="{BA4E22B6-B39B-08D2-8EFE-F5B4871775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" y="0"/>
            <a:ext cx="9143996" cy="51435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98E06E79-64D8-0383-AAF9-88DE8AC52F1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9F662B6-6229-CBE5-EE23-DD2D8FD3CA3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7A973911-5BE7-4B12-AA76-E8D51190FD6A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D909AC2-712A-EF1E-09C7-B1BB5154E7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3" descr="Logo Landeshauptstadt München, Referat für Bildung und Sport">
            <a:extLst>
              <a:ext uri="{FF2B5EF4-FFF2-40B4-BE49-F238E27FC236}">
                <a16:creationId xmlns:a16="http://schemas.microsoft.com/office/drawing/2014/main" id="{6F601977-F5A9-75D4-EA1F-C6458069375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96535" y="303213"/>
            <a:ext cx="1130399" cy="38517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360636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Text-Bild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 descr="Beschreibung einfügen">
            <a:extLst>
              <a:ext uri="{FF2B5EF4-FFF2-40B4-BE49-F238E27FC236}">
                <a16:creationId xmlns:a16="http://schemas.microsoft.com/office/drawing/2014/main" id="{09FD12FB-D28A-B2ED-EC77-1C41209B9A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14987" y="303213"/>
            <a:ext cx="3060069" cy="4020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27023B62-088B-BEB9-4EBB-D79526CDF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944" y="303213"/>
            <a:ext cx="4631695" cy="57142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2-zeilige Headline (H3)</a:t>
            </a:r>
            <a:br>
              <a:rPr lang="de-DE" dirty="0"/>
            </a:br>
            <a:r>
              <a:rPr lang="de-DE" dirty="0"/>
              <a:t>Arial 20 Pt.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DEFA13B-1255-511C-86F2-99D6872F86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944" y="1492250"/>
            <a:ext cx="4631695" cy="2831555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Text, Arial 18Pt.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1423509C-4191-A296-E12C-D23C487185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1B9CEC9F-EB59-98B6-2632-331BEB6BAE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35B9131-8C13-42B9-A7D1-06DFFDEA48FB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32527373-A94C-F2D2-E4F6-A03794062F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869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Inhaltsfolie-Text-Bild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1" descr="Beschreibung einfügen">
            <a:extLst>
              <a:ext uri="{FF2B5EF4-FFF2-40B4-BE49-F238E27FC236}">
                <a16:creationId xmlns:a16="http://schemas.microsoft.com/office/drawing/2014/main" id="{204174E4-3EC4-0CAF-177F-8BD9F3F3F1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313" y="303213"/>
            <a:ext cx="3044649" cy="226853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65F50BAC-90FD-4FE7-0C77-6F78491851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314" y="2777748"/>
            <a:ext cx="3044648" cy="144651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Text, 18 Pt.</a:t>
            </a:r>
          </a:p>
        </p:txBody>
      </p:sp>
      <p:sp>
        <p:nvSpPr>
          <p:cNvPr id="7" name="Bildplatzhalter 11" descr="Beschreibung einfügen">
            <a:extLst>
              <a:ext uri="{FF2B5EF4-FFF2-40B4-BE49-F238E27FC236}">
                <a16:creationId xmlns:a16="http://schemas.microsoft.com/office/drawing/2014/main" id="{87CF2A8B-84A8-BB59-9F86-3E0CE22DD31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05277" y="303213"/>
            <a:ext cx="3044649" cy="2268538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3FEC885E-A6BC-BE5B-3D5C-776C035D6D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5278" y="2777748"/>
            <a:ext cx="3044648" cy="1446516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Text, 18 Pt.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FE2DD12-996C-9C2D-4748-596FDB7F8B5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F662D04-C4AD-EA9E-DC5B-AAD5B031E4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57DCA4EB-1CDC-4066-B735-0033919F2A32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F1408437-69BB-6F10-6C6E-6F18A42FC6A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37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-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E370B4E9-E0F9-8AFF-16D2-630F4A193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303213"/>
            <a:ext cx="6156326" cy="57142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defRPr sz="2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2-zeilige Headline (H3)</a:t>
            </a:r>
            <a:br>
              <a:rPr lang="de-DE" dirty="0"/>
            </a:br>
            <a:r>
              <a:rPr lang="de-DE" dirty="0"/>
              <a:t>Arial 20 Pt.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7163D9-F13C-9C23-57A1-936D1B91E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9990790-78D4-9861-B20C-4111B404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2A3A3BE-F63E-4ADF-9612-AAFF59CB4A82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923755C-6EA4-CFBD-0ADB-A065FE1C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418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Keyvisual-Full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3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Keyvisual-Full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Keyvisual-Full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9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Keyvisual-Full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4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Keyvisual-Full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6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Keyvisual-Full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2">
            <a:extLst>
              <a:ext uri="{FF2B5EF4-FFF2-40B4-BE49-F238E27FC236}">
                <a16:creationId xmlns:a16="http://schemas.microsoft.com/office/drawing/2014/main" id="{C7ABAF7B-4919-8DBB-6D29-0BD6291EF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92251"/>
            <a:ext cx="6156325" cy="1346200"/>
          </a:xfrm>
          <a:prstGeom prst="rect">
            <a:avLst/>
          </a:prstGeom>
        </p:spPr>
        <p:txBody>
          <a:bodyPr l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(H1),</a:t>
            </a:r>
            <a:br>
              <a:rPr lang="de-DE" dirty="0"/>
            </a:br>
            <a:r>
              <a:rPr lang="de-DE" dirty="0"/>
              <a:t>Arial 45Pt.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6218CBC-DDE1-D466-6A07-9846104C3A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8313" y="2967015"/>
            <a:ext cx="6156325" cy="1009673"/>
          </a:xfrm>
          <a:prstGeom prst="rect">
            <a:avLst/>
          </a:prstGeom>
        </p:spPr>
        <p:txBody>
          <a:bodyPr lIns="0" tIns="46800" rIns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Subline</a:t>
            </a:r>
            <a:r>
              <a:rPr lang="de-DE" dirty="0"/>
              <a:t>, Arial 18Pt.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03521C3-BDCF-AE71-2F9F-54C97C4CA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6" y="4703683"/>
            <a:ext cx="430178" cy="173117"/>
          </a:xfrm>
          <a:prstGeom prst="roundRect">
            <a:avLst>
              <a:gd name="adj" fmla="val 50000"/>
            </a:avLst>
          </a:prstGeom>
          <a:ln w="9525">
            <a:solidFill>
              <a:schemeClr val="bg1"/>
            </a:solidFill>
          </a:ln>
        </p:spPr>
        <p:txBody>
          <a:bodyPr wrap="none" lIns="90000" rIns="90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#rbs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0EBFE014-99F8-368F-86C0-2BD4EEEC2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Logo Landeshauptstadt München, Referat für Bildung und Sport">
            <a:extLst>
              <a:ext uri="{FF2B5EF4-FFF2-40B4-BE49-F238E27FC236}">
                <a16:creationId xmlns:a16="http://schemas.microsoft.com/office/drawing/2014/main" id="{E4585C24-3048-A042-424E-3A7ED9747A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96536" y="303213"/>
            <a:ext cx="1130399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8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9219A493-6D57-D80C-0677-FCF44FFD89F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68313" y="303213"/>
            <a:ext cx="6156326" cy="900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5C34657-2DF4-984A-5A95-976953900944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68313" y="1492250"/>
            <a:ext cx="6948487" cy="2484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DACB74C1-7132-02C9-5AF5-E374A7C3F0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68313" y="4756150"/>
            <a:ext cx="6156325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Name des Kapitels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33677BA0-378C-1B13-9378-EA846725B71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24638" y="4756150"/>
            <a:ext cx="792162" cy="18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CF81439-A2CE-4D46-BED9-9B1B42C94F70}" type="datetime1">
              <a:rPr lang="de-DE" smtClean="0"/>
              <a:t>27.01.2026</a:t>
            </a:fld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19AB42B-9ED5-CCDD-6665-B6E4538FD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204200" y="4756150"/>
            <a:ext cx="471488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57ED47-FA08-466E-A144-C3F35D23A15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 descr="Logo Landeshauptstadt München, Referat für Bildung und Sport">
            <a:extLst>
              <a:ext uri="{FF2B5EF4-FFF2-40B4-BE49-F238E27FC236}">
                <a16:creationId xmlns:a16="http://schemas.microsoft.com/office/drawing/2014/main" id="{107DE73C-B367-E1BA-3802-2AD3A03798ED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 bwMode="gray">
          <a:xfrm>
            <a:off x="7696536" y="303213"/>
            <a:ext cx="1130400" cy="38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5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6" r:id="rId2"/>
    <p:sldLayoutId id="2147483717" r:id="rId3"/>
    <p:sldLayoutId id="2147483719" r:id="rId4"/>
    <p:sldLayoutId id="2147483718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676" r:id="rId16"/>
    <p:sldLayoutId id="2147483675" r:id="rId17"/>
    <p:sldLayoutId id="2147483678" r:id="rId18"/>
    <p:sldLayoutId id="2147483684" r:id="rId19"/>
    <p:sldLayoutId id="2147483693" r:id="rId20"/>
    <p:sldLayoutId id="2147483682" r:id="rId21"/>
    <p:sldLayoutId id="2147483669" r:id="rId22"/>
    <p:sldLayoutId id="2147483681" r:id="rId23"/>
    <p:sldLayoutId id="2147483679" r:id="rId24"/>
    <p:sldLayoutId id="2147483683" r:id="rId25"/>
    <p:sldLayoutId id="2147483695" r:id="rId26"/>
    <p:sldLayoutId id="2147483696" r:id="rId27"/>
    <p:sldLayoutId id="2147483694" r:id="rId28"/>
    <p:sldLayoutId id="2147483665" r:id="rId29"/>
    <p:sldLayoutId id="2147483672" r:id="rId30"/>
    <p:sldLayoutId id="2147483697" r:id="rId31"/>
    <p:sldLayoutId id="2147483673" r:id="rId32"/>
    <p:sldLayoutId id="2147483700" r:id="rId33"/>
    <p:sldLayoutId id="2147483689" r:id="rId34"/>
    <p:sldLayoutId id="2147483706" r:id="rId35"/>
    <p:sldLayoutId id="2147483707" r:id="rId36"/>
    <p:sldLayoutId id="2147483690" r:id="rId37"/>
    <p:sldLayoutId id="2147483701" r:id="rId38"/>
    <p:sldLayoutId id="2147483692" r:id="rId3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41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78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-1778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78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40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4672" userDrawn="1">
          <p15:clr>
            <a:srgbClr val="A4A3A4"/>
          </p15:clr>
        </p15:guide>
        <p15:guide id="4" orient="horz" pos="2505" userDrawn="1">
          <p15:clr>
            <a:srgbClr val="A4A3A4"/>
          </p15:clr>
        </p15:guide>
        <p15:guide id="5" orient="horz" pos="191" userDrawn="1">
          <p15:clr>
            <a:srgbClr val="A4A3A4"/>
          </p15:clr>
        </p15:guide>
        <p15:guide id="6" orient="horz" pos="758" userDrawn="1">
          <p15:clr>
            <a:srgbClr val="A4A3A4"/>
          </p15:clr>
        </p15:guide>
        <p15:guide id="7" pos="4173" userDrawn="1">
          <p15:clr>
            <a:srgbClr val="A4A3A4"/>
          </p15:clr>
        </p15:guide>
        <p15:guide id="8" pos="5465" userDrawn="1">
          <p15:clr>
            <a:srgbClr val="A4A3A4"/>
          </p15:clr>
        </p15:guide>
        <p15:guide id="9" orient="horz" pos="307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13DD33B-3F36-DA57-B120-ABCE44984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#rbs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2DB622-04FB-75F5-D66B-0BF13C72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D9137A0-8839-AEAC-D90E-82925B5C368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47DA669-DF03-36B8-9367-36F706AC38C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0767" y="820029"/>
            <a:ext cx="8428038" cy="128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bg1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Bef>
                <a:spcPct val="50000"/>
              </a:spcBef>
              <a:buClr>
                <a:srgbClr val="333399"/>
              </a:buClr>
              <a:buSzPct val="120000"/>
              <a:buFont typeface="Wingdings" pitchFamily="2" charset="2"/>
              <a:buNone/>
              <a:defRPr/>
            </a:pPr>
            <a:r>
              <a:rPr lang="de-DE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Wahlpflichtfächergruppe II</a:t>
            </a:r>
            <a:br>
              <a:rPr lang="de-DE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de-DE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Kaufmännischer Zweig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EEAE5AF-9F68-791A-EBBC-AA35F167A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2831" r="9435"/>
          <a:stretch>
            <a:fillRect/>
          </a:stretch>
        </p:blipFill>
        <p:spPr bwMode="auto">
          <a:xfrm>
            <a:off x="2803161" y="2102729"/>
            <a:ext cx="3143250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9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911B1A-C890-B341-9A7A-7F1B7028B0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6FE746-EB73-A9CC-4095-E937F084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15DA5EF-7DC3-38CF-9B4E-4B25C3B0A96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-248575" y="323056"/>
            <a:ext cx="9144000" cy="595313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Praxisbezug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A2919E-CCC2-AF95-9425-568AC119053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43588" y="918369"/>
            <a:ext cx="8351837" cy="23955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Betriebserkundungen (z. B. Stadtsparkasse)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Besuch von Gerichtsverhandlungen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Modellunternehmen im </a:t>
            </a:r>
            <a:r>
              <a:rPr lang="de-DE" sz="2400" dirty="0" err="1">
                <a:solidFill>
                  <a:srgbClr val="FFFFFF"/>
                </a:solidFill>
                <a:latin typeface="Verdana" pitchFamily="34" charset="0"/>
              </a:rPr>
              <a:t>BwR</a:t>
            </a: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-Unterricht</a:t>
            </a:r>
            <a:r>
              <a:rPr lang="de-DE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  <a:p>
            <a:pPr>
              <a:lnSpc>
                <a:spcPct val="200000"/>
              </a:lnSpc>
              <a:buClr>
                <a:srgbClr val="E92B4F"/>
              </a:buClr>
              <a:defRPr/>
            </a:pPr>
            <a:endParaRPr lang="de-DE" sz="2400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DB0DC-183D-2EC2-7F64-E602DA94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666" y="2813447"/>
            <a:ext cx="2751137" cy="206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64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425012-D5BE-C136-AC56-114162800F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AF9AEA-2DA9-5333-5FA7-51315161A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C87BE0-A395-74BC-D89B-A254A4FA7B97}"/>
              </a:ext>
            </a:extLst>
          </p:cNvPr>
          <p:cNvSpPr txBox="1">
            <a:spLocks/>
          </p:cNvSpPr>
          <p:nvPr/>
        </p:nvSpPr>
        <p:spPr bwMode="gray">
          <a:xfrm>
            <a:off x="-412812" y="943251"/>
            <a:ext cx="9969624" cy="965447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Für wen ist die </a:t>
            </a:r>
            <a:br>
              <a:rPr lang="de-DE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de-DE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Wahlpflichtfächergruppe II geeignet?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5F8150-0D72-2FD5-3F4A-4867577CBA67}"/>
              </a:ext>
            </a:extLst>
          </p:cNvPr>
          <p:cNvSpPr txBox="1">
            <a:spLocks/>
          </p:cNvSpPr>
          <p:nvPr/>
        </p:nvSpPr>
        <p:spPr bwMode="gray">
          <a:xfrm>
            <a:off x="580043" y="1971672"/>
            <a:ext cx="8428038" cy="164153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Konzentriertes, ausdauerndes Üben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Ständiges Wiederholen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Freude am Umgang mit Zahlen (Prozentrechnen!)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Sauberes und übersichtliches Arbeiten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Interesse an wirtschaftlichen Inhalten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Bereitschaft zum Auswendiglernen</a:t>
            </a:r>
            <a:endParaRPr lang="de-DE" sz="2400" dirty="0">
              <a:latin typeface="Verdana" pitchFamily="34" charset="0"/>
            </a:endParaRPr>
          </a:p>
          <a:p>
            <a:pPr>
              <a:defRPr/>
            </a:pPr>
            <a:endParaRPr lang="de-DE" sz="2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endParaRPr lang="de-DE" sz="2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endParaRPr lang="de-DE" sz="2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A1ACE25-E548-ABC0-4284-B2DA27C23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FCA7C8-72FC-2577-92B7-7DB36902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56E5D08-9A10-191D-DB2D-9DDC9E993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91851"/>
            <a:ext cx="7624119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de-D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Warum Betriebswirtschaftslehre</a:t>
            </a:r>
            <a:br>
              <a:rPr lang="de-D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de-D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und Rechnungswesen? - </a:t>
            </a:r>
            <a:r>
              <a:rPr lang="de-DE" sz="2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BwR</a:t>
            </a:r>
            <a:endParaRPr lang="de-DE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5A67BC1-D4C0-B95A-5101-278CEA1373B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9750" y="1700213"/>
            <a:ext cx="8428038" cy="3730625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Clr>
                <a:srgbClr val="E92B4F"/>
              </a:buClr>
              <a:buSzPct val="120000"/>
              <a:buFont typeface="Wingdings" pitchFamily="2" charset="2"/>
              <a:buNone/>
              <a:defRPr/>
            </a:pPr>
            <a:r>
              <a:rPr lang="de-DE" altLang="de-DE" sz="2400" dirty="0">
                <a:solidFill>
                  <a:srgbClr val="FFFFFF"/>
                </a:solidFill>
                <a:latin typeface="Verdana" panose="020B0604030504040204" pitchFamily="34" charset="0"/>
              </a:rPr>
              <a:t>Jeder Einzelne ist fast täglich in wirtschaftliche oder rechtliche Vorgänge eingebunden.</a:t>
            </a:r>
          </a:p>
          <a:p>
            <a:pPr>
              <a:spcBef>
                <a:spcPct val="50000"/>
              </a:spcBef>
              <a:buClr>
                <a:srgbClr val="E92B4F"/>
              </a:buClr>
              <a:buSzPct val="120000"/>
              <a:buFont typeface="Wingdings" pitchFamily="2" charset="2"/>
              <a:buNone/>
              <a:defRPr/>
            </a:pPr>
            <a:r>
              <a:rPr lang="de-DE" altLang="de-DE" sz="2400" dirty="0">
                <a:solidFill>
                  <a:srgbClr val="333399"/>
                </a:solidFill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  <a:buClr>
                <a:srgbClr val="E92B4F"/>
              </a:buClr>
              <a:buSzPct val="120000"/>
              <a:defRPr/>
            </a:pPr>
            <a:endParaRPr lang="de-DE" altLang="de-DE" sz="2400" dirty="0">
              <a:solidFill>
                <a:srgbClr val="333399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Clr>
                <a:srgbClr val="E92B4F"/>
              </a:buClr>
              <a:buSzPct val="120000"/>
              <a:defRPr/>
            </a:pPr>
            <a:endParaRPr lang="de-DE" altLang="de-DE" sz="2400" dirty="0">
              <a:solidFill>
                <a:srgbClr val="333399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Clr>
                <a:srgbClr val="E92B4F"/>
              </a:buClr>
              <a:buSzPct val="120000"/>
              <a:defRPr/>
            </a:pPr>
            <a:endParaRPr lang="de-DE" altLang="de-DE" sz="2400" dirty="0">
              <a:solidFill>
                <a:srgbClr val="333399"/>
              </a:solidFill>
              <a:latin typeface="Verdana" panose="020B060403050404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FD3378B-8677-6DB9-2F55-E3207B59A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42" y="2629518"/>
            <a:ext cx="3415207" cy="188974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B545BE2-08B1-741F-75D3-A0D207E47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64" y="2631447"/>
            <a:ext cx="4073714" cy="188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6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F09C23-0573-FE2A-2A7B-DFFCDC7D9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E75B4B-3EBC-DF9C-9559-C92ACAE2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7" name="Group 1029">
            <a:extLst>
              <a:ext uri="{FF2B5EF4-FFF2-40B4-BE49-F238E27FC236}">
                <a16:creationId xmlns:a16="http://schemas.microsoft.com/office/drawing/2014/main" id="{010EFA1C-CFFA-4C4F-9513-30A2CB4D89D3}"/>
              </a:ext>
            </a:extLst>
          </p:cNvPr>
          <p:cNvGrpSpPr>
            <a:grpSpLocks/>
          </p:cNvGrpSpPr>
          <p:nvPr/>
        </p:nvGrpSpPr>
        <p:grpSpPr bwMode="auto">
          <a:xfrm>
            <a:off x="287337" y="1062644"/>
            <a:ext cx="8569325" cy="3641039"/>
            <a:chOff x="204" y="890"/>
            <a:chExt cx="5398" cy="3084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09835F3C-6888-6501-9C28-7E6295FDAD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478"/>
              <a:ext cx="2379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B9600B8C-B019-4206-E822-F01A4A2BBD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" y="890"/>
              <a:ext cx="5398" cy="1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1600">
                  <a:solidFill>
                    <a:srgbClr val="3366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1400">
                  <a:solidFill>
                    <a:srgbClr val="336699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1200">
                  <a:solidFill>
                    <a:srgbClr val="336699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1200">
                  <a:solidFill>
                    <a:srgbClr val="336699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Char char="§"/>
                <a:defRPr sz="1200">
                  <a:solidFill>
                    <a:srgbClr val="336699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§"/>
                <a:defRPr sz="1200">
                  <a:solidFill>
                    <a:srgbClr val="336699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§"/>
                <a:defRPr sz="1200">
                  <a:solidFill>
                    <a:srgbClr val="336699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§"/>
                <a:defRPr sz="1200">
                  <a:solidFill>
                    <a:srgbClr val="336699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0000"/>
                </a:buClr>
                <a:buFont typeface="Wingdings" pitchFamily="2" charset="2"/>
                <a:buChar char="§"/>
                <a:defRPr sz="1200">
                  <a:solidFill>
                    <a:srgbClr val="336699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de-DE" altLang="de-DE" sz="3200" b="1" dirty="0">
                <a:solidFill>
                  <a:srgbClr val="333399"/>
                </a:solidFill>
                <a:latin typeface="Verdana" panose="020B0604030504040204" pitchFamily="34" charset="0"/>
              </a:endParaRPr>
            </a:p>
            <a:p>
              <a:pPr eaLnBrk="1" hangingPunct="1">
                <a:spcBef>
                  <a:spcPct val="50000"/>
                </a:spcBef>
                <a:buClr>
                  <a:schemeClr val="bg1"/>
                </a:buClr>
              </a:pPr>
              <a:r>
                <a:rPr lang="de-DE" altLang="de-DE" sz="2400" dirty="0">
                  <a:solidFill>
                    <a:srgbClr val="333399"/>
                  </a:solidFill>
                  <a:latin typeface="Verdana" panose="020B0604030504040204" pitchFamily="34" charset="0"/>
                </a:rPr>
                <a:t> </a:t>
              </a:r>
              <a:r>
                <a:rPr lang="de-DE" altLang="de-DE" sz="2400" dirty="0">
                  <a:solidFill>
                    <a:srgbClr val="FFFFFF"/>
                  </a:solidFill>
                  <a:latin typeface="Verdana" panose="020B0604030504040204" pitchFamily="34" charset="0"/>
                </a:rPr>
                <a:t>Betriebswirtschaftslehre/Rechnungswesen (</a:t>
              </a:r>
              <a:r>
                <a:rPr lang="de-DE" altLang="de-DE" sz="2400" dirty="0" err="1">
                  <a:solidFill>
                    <a:srgbClr val="FFFFFF"/>
                  </a:solidFill>
                  <a:latin typeface="Verdana" panose="020B0604030504040204" pitchFamily="34" charset="0"/>
                </a:rPr>
                <a:t>BwR</a:t>
              </a:r>
              <a:r>
                <a:rPr lang="de-DE" altLang="de-DE" sz="2400" dirty="0">
                  <a:solidFill>
                    <a:srgbClr val="FFFFFF"/>
                  </a:solidFill>
                  <a:latin typeface="Verdana" panose="020B0604030504040204" pitchFamily="34" charset="0"/>
                </a:rPr>
                <a:t>)</a:t>
              </a:r>
            </a:p>
            <a:p>
              <a:pPr eaLnBrk="1" hangingPunct="1">
                <a:spcBef>
                  <a:spcPct val="50000"/>
                </a:spcBef>
                <a:buClr>
                  <a:schemeClr val="bg1"/>
                </a:buClr>
              </a:pPr>
              <a:r>
                <a:rPr lang="de-DE" altLang="de-DE" sz="2400" dirty="0">
                  <a:solidFill>
                    <a:srgbClr val="FFFFFF"/>
                  </a:solidFill>
                  <a:latin typeface="Verdana" panose="020B0604030504040204" pitchFamily="34" charset="0"/>
                </a:rPr>
                <a:t> Wirtschaft- und Rechtslehre</a:t>
              </a:r>
            </a:p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endParaRPr lang="de-DE" altLang="de-DE" sz="2400" dirty="0">
                <a:solidFill>
                  <a:srgbClr val="333399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10" name="Rectangle 1031">
            <a:extLst>
              <a:ext uri="{FF2B5EF4-FFF2-40B4-BE49-F238E27FC236}">
                <a16:creationId xmlns:a16="http://schemas.microsoft.com/office/drawing/2014/main" id="{7913AA56-EDB4-41B7-08FE-FE1AFCB7921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86575" y="858396"/>
            <a:ext cx="8428037" cy="577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sz="3200" b="1" dirty="0">
                <a:solidFill>
                  <a:srgbClr val="FFFFFF"/>
                </a:solidFill>
                <a:latin typeface="Verdana" panose="020B0604030504040204" pitchFamily="34" charset="0"/>
              </a:rPr>
              <a:t>2 neue Fächer:</a:t>
            </a:r>
          </a:p>
        </p:txBody>
      </p:sp>
    </p:spTree>
    <p:extLst>
      <p:ext uri="{BB962C8B-B14F-4D97-AF65-F5344CB8AC3E}">
        <p14:creationId xmlns:p14="http://schemas.microsoft.com/office/powerpoint/2010/main" val="163487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657CBE9-D86A-88D8-574B-7C1D8E539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740E8B-1EC3-EF02-6806-C2079570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E69A240-69FB-DA6B-6E32-15C01936DF5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838200"/>
            <a:ext cx="9144000" cy="928688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Anzahl der Unterrichtsstunden</a:t>
            </a:r>
            <a:r>
              <a:rPr lang="de-DE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74C4CC-48B2-843C-3E8E-AA0D01291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48515" r="23466" b="32454"/>
          <a:stretch>
            <a:fillRect/>
          </a:stretch>
        </p:blipFill>
        <p:spPr bwMode="auto">
          <a:xfrm>
            <a:off x="215900" y="1746250"/>
            <a:ext cx="8748713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3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3D42A8-4390-7566-4339-43236C720A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480322-4469-1784-B812-F1221B2F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E980F89-0536-29AA-27F1-592457F43F9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1486" y="1254610"/>
            <a:ext cx="8504469" cy="344907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41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1778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de-DE" altLang="de-DE" sz="2400" dirty="0">
                <a:solidFill>
                  <a:schemeClr val="bg2"/>
                </a:solidFill>
                <a:latin typeface="Verdana" panose="020B0604030504040204" pitchFamily="34" charset="0"/>
              </a:rPr>
              <a:t>Wirtschaftliches Handeln in Familie und Unternehmen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de-DE" altLang="de-DE" sz="2400" dirty="0">
                <a:solidFill>
                  <a:schemeClr val="bg2"/>
                </a:solidFill>
                <a:latin typeface="Verdana" panose="020B0604030504040204" pitchFamily="34" charset="0"/>
              </a:rPr>
              <a:t>Buchhalterische Vorgänge im Unternehmen: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bg2"/>
                </a:solidFill>
                <a:latin typeface="Verdana" panose="020B0604030504040204" pitchFamily="34" charset="0"/>
              </a:rPr>
              <a:t>Von der Eröffnungsbilanz bis zum Jahresabschluss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bg2"/>
                </a:solidFill>
                <a:latin typeface="Verdana" panose="020B0604030504040204" pitchFamily="34" charset="0"/>
              </a:rPr>
              <a:t>Auswertung von Unternehmensbilanzen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bg2"/>
                </a:solidFill>
                <a:latin typeface="Verdana" panose="020B0604030504040204" pitchFamily="34" charset="0"/>
              </a:rPr>
              <a:t>Kosten- und Leistungsrechnung in einem Fertigungsunternehmen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chemeClr val="bg2"/>
                </a:solidFill>
                <a:latin typeface="Verdana" panose="020B0604030504040204" pitchFamily="34" charset="0"/>
              </a:rPr>
              <a:t>Kredite und Geldanlage</a:t>
            </a:r>
          </a:p>
          <a:p>
            <a:pPr>
              <a:buFont typeface="Wingdings" pitchFamily="2" charset="2"/>
              <a:buNone/>
            </a:pPr>
            <a:endParaRPr lang="de-DE" altLang="de-DE" sz="2400" dirty="0">
              <a:solidFill>
                <a:schemeClr val="bg2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46E1915-4DDE-F17D-7C84-DB565110E39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-918369" y="319493"/>
            <a:ext cx="9358313" cy="15240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de-D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Betriebswirtschaftslehre/</a:t>
            </a:r>
            <a:br>
              <a:rPr lang="de-D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de-D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Rechnungswesen (BWR)</a:t>
            </a:r>
          </a:p>
        </p:txBody>
      </p:sp>
    </p:spTree>
    <p:extLst>
      <p:ext uri="{BB962C8B-B14F-4D97-AF65-F5344CB8AC3E}">
        <p14:creationId xmlns:p14="http://schemas.microsoft.com/office/powerpoint/2010/main" val="24162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6DC761-7396-8AD9-FC43-51B92BAA53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234ECEB-D3B4-989B-49F6-23ADAAE1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12032D11-365B-6ECA-B4F1-FE646E797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2" t="32281" r="23434" b="29329"/>
          <a:stretch>
            <a:fillRect/>
          </a:stretch>
        </p:blipFill>
        <p:spPr bwMode="auto">
          <a:xfrm>
            <a:off x="523452" y="1191632"/>
            <a:ext cx="7680748" cy="342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563C9EE-231B-9D10-3850-910B8EA5CF3D}"/>
              </a:ext>
            </a:extLst>
          </p:cNvPr>
          <p:cNvSpPr txBox="1"/>
          <p:nvPr/>
        </p:nvSpPr>
        <p:spPr>
          <a:xfrm>
            <a:off x="250449" y="712211"/>
            <a:ext cx="84252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Leistungsnachweise im Fach BWR pro Schuljahr</a:t>
            </a:r>
            <a:endParaRPr lang="de-DE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74E4DB-C08B-B937-0755-305AFD2BF9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F8A9D9-932D-3D64-8FBD-DC43EC8A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172FD2-995B-367E-E6ED-19B668923B3B}"/>
              </a:ext>
            </a:extLst>
          </p:cNvPr>
          <p:cNvSpPr txBox="1">
            <a:spLocks/>
          </p:cNvSpPr>
          <p:nvPr/>
        </p:nvSpPr>
        <p:spPr bwMode="gray">
          <a:xfrm>
            <a:off x="-616373" y="413173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Auszug einer BWR Schulaufgabe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083CB-F9F3-13E5-1158-7CA20DB9E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95592" y="946573"/>
            <a:ext cx="2948093" cy="4198727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C0E3ED4-31F4-C38C-36D0-66F6593E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6" y="946573"/>
            <a:ext cx="2909915" cy="419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35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BB87E1-7759-8B6C-3B59-40B711C8A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D8304A-4EC2-8199-FCE7-B6E1CFB4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8EF5DD3-3FC6-2038-3CEE-382CE6B39F6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-532660" y="750927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Wirtschafts- und Rechtslehre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BC9B5C-39A1-084B-00D9-F954E4A6B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4" y="1557338"/>
            <a:ext cx="7021604" cy="276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Angebot und Nachfrage auf dem Markt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Soziale Marktwirtschaft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Recht: Privatrecht und Strafrecht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Geld- und Kapitalmarkt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Der Mensch in der Arbeitswelt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rgbClr val="FFFFFF"/>
                </a:solidFill>
                <a:latin typeface="Verdana" pitchFamily="34" charset="0"/>
              </a:rPr>
              <a:t>Berufsfindung und Berufsausbildung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de-DE" sz="2000" dirty="0">
              <a:latin typeface="Verdan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de-DE" sz="2000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de-DE" sz="2000" dirty="0"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8347F5B-DBEB-0E50-36ED-CC7AB5111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812" y="2230515"/>
            <a:ext cx="19431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2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20FE59-0554-E499-AFAF-09C74A5B5E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36050F-3E99-8248-1030-EC76371B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ED47-FA08-466E-A144-C3F35D23A15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B31FA0-552C-26C0-0361-DC3EF7F0509C}"/>
              </a:ext>
            </a:extLst>
          </p:cNvPr>
          <p:cNvSpPr txBox="1">
            <a:spLocks/>
          </p:cNvSpPr>
          <p:nvPr/>
        </p:nvSpPr>
        <p:spPr bwMode="gray">
          <a:xfrm>
            <a:off x="-97654" y="875930"/>
            <a:ext cx="9241654" cy="1066800"/>
          </a:xfrm>
          <a:prstGeom prst="rect">
            <a:avLst/>
          </a:prstGeom>
        </p:spPr>
        <p:txBody>
          <a:bodyPr vert="horz" lIns="91440" tIns="45720" rIns="91440" bIns="45720" rtlCol="0" anchor="t" anchorCtr="1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Leistungsnachweise</a:t>
            </a:r>
            <a:r>
              <a:rPr lang="de-DE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im Fach </a:t>
            </a:r>
            <a:r>
              <a:rPr lang="de-DE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WiR</a:t>
            </a: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pro Schuljahr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5F58D1-5209-245A-A843-30FCB871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65" t="41953" r="26674" b="19656"/>
          <a:stretch>
            <a:fillRect/>
          </a:stretch>
        </p:blipFill>
        <p:spPr bwMode="auto">
          <a:xfrm>
            <a:off x="1094582" y="1447060"/>
            <a:ext cx="7144639" cy="3665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4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Benutzerdefiniert 13">
      <a:dk1>
        <a:srgbClr val="000000"/>
      </a:dk1>
      <a:lt1>
        <a:srgbClr val="FFFFFF"/>
      </a:lt1>
      <a:dk2>
        <a:srgbClr val="003444"/>
      </a:dk2>
      <a:lt2>
        <a:srgbClr val="F5F5F5"/>
      </a:lt2>
      <a:accent1>
        <a:srgbClr val="FF5E34"/>
      </a:accent1>
      <a:accent2>
        <a:srgbClr val="E1D7FF"/>
      </a:accent2>
      <a:accent3>
        <a:srgbClr val="9A9BB8"/>
      </a:accent3>
      <a:accent4>
        <a:srgbClr val="BFBFBF"/>
      </a:accent4>
      <a:accent5>
        <a:srgbClr val="D1D1E8"/>
      </a:accent5>
      <a:accent6>
        <a:srgbClr val="AFC2BE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>
      <a:srgbClr val="FDE0D2"/>
    </a:custClr>
    <a:custClr>
      <a:srgbClr val="F4C7A8"/>
    </a:custClr>
    <a:custClr>
      <a:srgbClr val="EAAA87"/>
    </a:custClr>
    <a:custClr>
      <a:srgbClr val="B58A75"/>
    </a:custClr>
    <a:custClr>
      <a:srgbClr val="9D7860"/>
    </a:custClr>
    <a:custClr>
      <a:srgbClr val="644F42"/>
    </a:custClr>
    <a:custClr>
      <a:srgbClr val="D2A342"/>
    </a:custClr>
    <a:custClr>
      <a:srgbClr val="CEC2AB"/>
    </a:custClr>
    <a:custClr>
      <a:srgbClr val="EAE0C4"/>
    </a:custClr>
    <a:custClr>
      <a:srgbClr val="F2E8D1"/>
    </a:custClr>
    <a:custClr>
      <a:srgbClr val="F5F5F5"/>
    </a:custClr>
    <a:custClr>
      <a:srgbClr val="E5E5E5"/>
    </a:custClr>
    <a:custClr>
      <a:srgbClr val="D9D9D9"/>
    </a:custClr>
    <a:custClr>
      <a:srgbClr val="BFBFBF"/>
    </a:custClr>
    <a:custClr>
      <a:srgbClr val="808080"/>
    </a:custClr>
    <a:custClr>
      <a:srgbClr val="404040"/>
    </a:custClr>
    <a:custClr>
      <a:srgbClr val="171717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Vorlage_PowerPoint_2024-09-21.potx" id="{DD33ACB2-64AA-4448-A6A6-79FBED7D7709}" vid="{6A9F5835-0724-4985-B7AD-F53830F263A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Vorlage_PowerPoint_2024-09-21</Template>
  <TotalTime>0</TotalTime>
  <Words>188</Words>
  <Application>Microsoft Office PowerPoint</Application>
  <PresentationFormat>Bildschirmpräsentation (16:9)</PresentationFormat>
  <Paragraphs>55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Office</vt:lpstr>
      <vt:lpstr>PowerPoint-Präsentation</vt:lpstr>
      <vt:lpstr>Warum Betriebswirtschaftslehre und Rechnungswesen? - BwR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Amelie Riehl</dc:creator>
  <cp:lastModifiedBy>B LH</cp:lastModifiedBy>
  <cp:revision>6</cp:revision>
  <dcterms:created xsi:type="dcterms:W3CDTF">2024-09-23T07:41:58Z</dcterms:created>
  <dcterms:modified xsi:type="dcterms:W3CDTF">2026-01-27T08:24:27Z</dcterms:modified>
</cp:coreProperties>
</file>